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06" autoAdjust="0"/>
    <p:restoredTop sz="95529" autoAdjust="0"/>
  </p:normalViewPr>
  <p:slideViewPr>
    <p:cSldViewPr snapToGrid="0">
      <p:cViewPr varScale="1">
        <p:scale>
          <a:sx n="55" d="100"/>
          <a:sy n="55" d="100"/>
        </p:scale>
        <p:origin x="48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A7EFF-7DB9-DA58-FDEA-AEEBFFFCEC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88BEE0-F575-F932-EBA0-CD644193E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130C5-CE73-95B1-62E9-B47191EBA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5BDC-0A28-4803-A109-4AD7A4332255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12EA8-8E61-FBDE-CB93-0CBDF2087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9AD6A-AEF7-42BB-A37F-0DAF0577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144C-003B-4877-9A3C-B8859E1939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215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54FEB-E924-D647-7A81-1AAB43BC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D28ED8-09BB-547D-CE18-494CE1A89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F5F0D-FA50-31BE-C166-8C989C90B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5BDC-0A28-4803-A109-4AD7A4332255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9EF7E-EE0D-A601-E4FF-DFB012FAE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9BF74-E025-A487-9BF6-4E7873D20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144C-003B-4877-9A3C-B8859E1939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86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80F57A-72A4-4874-93B8-18A6C394BD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693964-6D67-7E0E-5497-253F31009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54803-80F5-B111-3CE7-4A450A28C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5BDC-0A28-4803-A109-4AD7A4332255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D5805-7E33-8CB6-E763-7970CC91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0EE0F-F7F3-237A-B072-6FE24DAC9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144C-003B-4877-9A3C-B8859E1939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668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C55D6-E7F6-D12D-F5B4-0E645093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D357-1B63-DEF1-489B-6B17956A3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4C2C2-CCEE-522F-0091-5CE7A3A4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5BDC-0A28-4803-A109-4AD7A4332255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69E41-AA22-3A30-9073-05EE3A018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D973C-E62D-7E5C-D293-769D5FD09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144C-003B-4877-9A3C-B8859E1939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899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907D4-FB7D-FF3B-AFB9-A99807C9E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02881-7F1A-3620-ABB2-8685A8C0A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720CB-6160-217A-802D-DF5041B83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5BDC-0A28-4803-A109-4AD7A4332255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2A06D-4739-EF1B-503C-09893B9DA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B6CD0-7102-8D13-FBAC-CD8590EC0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144C-003B-4877-9A3C-B8859E1939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2826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76FA8-2C98-67D3-3D29-29DF8BE89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C8F52-14AB-300A-AA3D-256DAA01F1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237BE-B36B-8C4B-DC34-92690E47C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03694-2912-5948-330E-2290C8CA9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5BDC-0A28-4803-A109-4AD7A4332255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8E9029-C537-5C0B-DAA8-D62B37017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0B7DA1-B9DC-FA96-DAD4-3D33B8F28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144C-003B-4877-9A3C-B8859E1939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37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2C618-FD5F-644E-39C7-2FB345716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D7F26-E7A5-C7D3-923E-B57AC6454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EBED1-7029-16B9-DD1E-240C5A328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BD4082-5854-5C72-7DE9-D08900C28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15DDB6-210E-469A-DD95-50720B3E5C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CCA3DB-6B4A-3C1B-DC43-9682D2584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5BDC-0A28-4803-A109-4AD7A4332255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7CE5C4-5410-5643-E514-09571FC6A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80A00-80FB-2DC7-0DD6-A29C2CFF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144C-003B-4877-9A3C-B8859E1939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255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BC72-A2E7-DA14-B2B8-165AB041E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3C9BC-EE15-7DAC-F30F-3764119B8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5BDC-0A28-4803-A109-4AD7A4332255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2E6A5-4CD5-118B-6554-0D9594701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FADC5-4179-AA09-E29A-77C996CA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144C-003B-4877-9A3C-B8859E1939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55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E5E499-F80C-48F5-AABC-7C1DA2498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5BDC-0A28-4803-A109-4AD7A4332255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2584F9-B3F0-3A5E-98B5-9EE6DB21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56E01-E789-D154-362F-300001DC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144C-003B-4877-9A3C-B8859E1939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7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2F63C-2A2F-4C9B-02B4-D27807294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07698-59C7-90D3-F633-EF0B5B63A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062F1-9ABC-9EF8-200E-63C75DA4A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06B52-8EE1-1A0E-50E8-886BB0D04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5BDC-0A28-4803-A109-4AD7A4332255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60962-4916-C29A-4300-972AFDE54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3B4F8-5A6F-F6A8-AAFF-F93B04AC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144C-003B-4877-9A3C-B8859E1939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28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C42DE-686F-3516-6632-80E29200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F73BBB-2B9E-3AEA-3BCB-E6E73410CB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DEC4F-D34F-4B65-7496-ADF1F71B4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BA551-5760-38AD-AB50-52C559A12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5BDC-0A28-4803-A109-4AD7A4332255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16864-182E-B59C-58C8-691E2046E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491ED-888A-7046-2C95-EFA3BE67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144C-003B-4877-9A3C-B8859E1939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344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53D7AC-2D2B-9B6E-5B06-069FAE5D1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B3E9B-7E99-61FD-302B-572FA8474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D3B8F-C25B-495E-63BB-6DDDDDB9BA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05BDC-0A28-4803-A109-4AD7A4332255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AC9F7-A9E6-7087-207E-CE142608D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474D-C0A0-DD4D-AD9B-820DB9ABC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1144C-003B-4877-9A3C-B8859E1939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755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datasets/orkunaktas/all-football-players-stats-in-top-5-leagues-2425" TargetMode="Externa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FD5464F-2973-8B1F-67D4-B2EF88D01CAF}"/>
              </a:ext>
            </a:extLst>
          </p:cNvPr>
          <p:cNvSpPr/>
          <p:nvPr/>
        </p:nvSpPr>
        <p:spPr>
          <a:xfrm>
            <a:off x="3648219" y="5329351"/>
            <a:ext cx="4895559" cy="1193625"/>
          </a:xfrm>
          <a:prstGeom prst="roundRect">
            <a:avLst/>
          </a:prstGeom>
          <a:solidFill>
            <a:schemeClr val="bg1"/>
          </a:solidFill>
          <a:effectLst>
            <a:softEdge rad="889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915173-730F-AA0E-0157-0CC95C19F879}"/>
              </a:ext>
            </a:extLst>
          </p:cNvPr>
          <p:cNvSpPr/>
          <p:nvPr/>
        </p:nvSpPr>
        <p:spPr>
          <a:xfrm>
            <a:off x="3540759" y="3556000"/>
            <a:ext cx="5110480" cy="1402080"/>
          </a:xfrm>
          <a:prstGeom prst="roundRect">
            <a:avLst/>
          </a:prstGeom>
          <a:solidFill>
            <a:srgbClr val="002060"/>
          </a:solidFill>
          <a:effectLst>
            <a:glow rad="241300">
              <a:schemeClr val="accent1">
                <a:lumMod val="75000"/>
                <a:alpha val="52000"/>
              </a:schemeClr>
            </a:glow>
            <a:outerShdw blurRad="152400" dist="317500" dir="5400000" sx="90000" sy="-19000" rotWithShape="0">
              <a:prstClr val="black">
                <a:alpha val="18000"/>
              </a:prstClr>
            </a:outerShdw>
            <a:reflection blurRad="6350" stA="50000" endA="275" endPos="40000" dist="101600" dir="5400000" sy="-100000" algn="bl" rotWithShape="0"/>
            <a:softEdge rad="889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2DA611B-3FCD-99DA-6275-95457E179293}"/>
              </a:ext>
            </a:extLst>
          </p:cNvPr>
          <p:cNvSpPr/>
          <p:nvPr/>
        </p:nvSpPr>
        <p:spPr>
          <a:xfrm>
            <a:off x="1212039" y="940293"/>
            <a:ext cx="9767918" cy="2244436"/>
          </a:xfrm>
          <a:prstGeom prst="roundRect">
            <a:avLst/>
          </a:prstGeom>
          <a:solidFill>
            <a:srgbClr val="002060"/>
          </a:solidFill>
          <a:effectLst>
            <a:glow rad="241300">
              <a:schemeClr val="accent1">
                <a:lumMod val="75000"/>
                <a:alpha val="52000"/>
              </a:schemeClr>
            </a:glow>
            <a:reflection blurRad="6350" stA="50000" endA="275" endPos="40000" dist="101600" dir="5400000" sy="-100000" algn="bl" rotWithShape="0"/>
            <a:softEdge rad="889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BB464-6BB5-4041-C472-7764428AFB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98417"/>
            <a:ext cx="9268691" cy="1620983"/>
          </a:xfrm>
        </p:spPr>
        <p:txBody>
          <a:bodyPr>
            <a:noAutofit/>
          </a:bodyPr>
          <a:lstStyle/>
          <a:p>
            <a:r>
              <a:rPr lang="en-IN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Football Players Stats in Top 5 Leagues</a:t>
            </a:r>
            <a:br>
              <a:rPr lang="en-IN" sz="4800" dirty="0">
                <a:solidFill>
                  <a:schemeClr val="bg1"/>
                </a:solidFill>
              </a:rPr>
            </a:br>
            <a:r>
              <a:rPr lang="en-IN" sz="3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  <a:br>
              <a:rPr lang="en-IN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200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 2024/25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522A4-277C-9981-14F9-6B5A19255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6345" y="3814156"/>
            <a:ext cx="9144000" cy="1011381"/>
          </a:xfrm>
        </p:spPr>
        <p:txBody>
          <a:bodyPr>
            <a:normAutofit fontScale="92500" lnSpcReduction="10000"/>
          </a:bodyPr>
          <a:lstStyle/>
          <a:p>
            <a:r>
              <a:rPr lang="en-IN" sz="3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Tapan Pradip Jadhav</a:t>
            </a:r>
          </a:p>
          <a:p>
            <a:r>
              <a:rPr lang="en-IN" sz="2600" u="sng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Vedant, Andheri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F1B567-8F3E-4628-7C76-E6F411BA0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495" y="5922547"/>
            <a:ext cx="1638877" cy="10237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8B9A47-50F2-4BA6-4910-9713BEB901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374" y="5604840"/>
            <a:ext cx="712353" cy="7123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7CB4C6D-CED4-64B7-68B6-9585F708FE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" t="2587" r="2833" b="1135"/>
          <a:stretch>
            <a:fillRect/>
          </a:stretch>
        </p:blipFill>
        <p:spPr>
          <a:xfrm>
            <a:off x="5085078" y="5596657"/>
            <a:ext cx="412981" cy="7123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0B8C9C-B22D-BCED-28F1-70F945446B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10" y="5604840"/>
            <a:ext cx="712353" cy="7123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CABE6F-A6C7-5341-6D82-7B90ECCFD5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907" y="5604840"/>
            <a:ext cx="943014" cy="7063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4B08072-91FA-9F70-02FD-98E10F52F6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921" y="5596657"/>
            <a:ext cx="712353" cy="71235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0403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431FD2-8B07-089A-981D-1802709E6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16278B-8C8C-6C63-1A60-2D0129778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487" y="5321890"/>
            <a:ext cx="1638877" cy="1023772"/>
          </a:xfrm>
          <a:prstGeom prst="rect">
            <a:avLst/>
          </a:prstGeom>
        </p:spPr>
      </p:pic>
      <p:sp>
        <p:nvSpPr>
          <p:cNvPr id="11" name="Title 9">
            <a:extLst>
              <a:ext uri="{FF2B5EF4-FFF2-40B4-BE49-F238E27FC236}">
                <a16:creationId xmlns:a16="http://schemas.microsoft.com/office/drawing/2014/main" id="{9B5E4E8B-4B64-D0AE-830D-FB9CE6CCDFEE}"/>
              </a:ext>
            </a:extLst>
          </p:cNvPr>
          <p:cNvSpPr txBox="1">
            <a:spLocks/>
          </p:cNvSpPr>
          <p:nvPr/>
        </p:nvSpPr>
        <p:spPr>
          <a:xfrm>
            <a:off x="838200" y="632111"/>
            <a:ext cx="10515600" cy="70595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">
                <a:schemeClr val="accent1">
                  <a:tint val="44500"/>
                  <a:satMod val="160000"/>
                </a:schemeClr>
              </a:gs>
              <a:gs pos="47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571500" indent="-57150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  <a:defRPr sz="32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Conclusion -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CFD84B6D-9B8A-FA8C-2917-A428D83A2EAE}"/>
              </a:ext>
            </a:extLst>
          </p:cNvPr>
          <p:cNvSpPr txBox="1">
            <a:spLocks/>
          </p:cNvSpPr>
          <p:nvPr/>
        </p:nvSpPr>
        <p:spPr>
          <a:xfrm>
            <a:off x="838200" y="1422932"/>
            <a:ext cx="10515600" cy="143110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9000">
                <a:srgbClr val="DFE5F7">
                  <a:alpha val="80000"/>
                </a:srgb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bg1">
                  <a:alpha val="40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marL="228600" indent="-22860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/>
            <a:r>
              <a:rPr lang="en-IN" sz="2200" dirty="0"/>
              <a:t>	</a:t>
            </a:r>
            <a:r>
              <a:rPr lang="en-US" sz="2200" dirty="0"/>
              <a:t>Power BI provided a dynamic and interactive way to extract insights from complex football datasets using following visuals; Bar charts, Donut charts, Map visuals, Decomposition Tree, Smart Narrative and Key </a:t>
            </a:r>
            <a:r>
              <a:rPr lang="en-IN" sz="2200" dirty="0"/>
              <a:t>Influencers.</a:t>
            </a:r>
            <a:endParaRPr lang="en-US" sz="2200" dirty="0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83B48818-CD62-F9B1-6D73-2612D8507062}"/>
              </a:ext>
            </a:extLst>
          </p:cNvPr>
          <p:cNvSpPr txBox="1">
            <a:spLocks/>
          </p:cNvSpPr>
          <p:nvPr/>
        </p:nvSpPr>
        <p:spPr>
          <a:xfrm>
            <a:off x="838200" y="3298015"/>
            <a:ext cx="10515600" cy="70595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">
                <a:schemeClr val="accent1">
                  <a:tint val="44500"/>
                  <a:satMod val="160000"/>
                </a:schemeClr>
              </a:gs>
              <a:gs pos="47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571500" indent="-57150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  <a:defRPr sz="32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Key Takeaways -</a:t>
            </a: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223491E4-E5A0-F8A0-D139-6412F2F1D0EC}"/>
              </a:ext>
            </a:extLst>
          </p:cNvPr>
          <p:cNvSpPr txBox="1">
            <a:spLocks/>
          </p:cNvSpPr>
          <p:nvPr/>
        </p:nvSpPr>
        <p:spPr>
          <a:xfrm>
            <a:off x="838200" y="4149136"/>
            <a:ext cx="10515600" cy="143110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9000">
                <a:srgbClr val="DFE5F7">
                  <a:alpha val="80000"/>
                </a:srgb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bg1">
                  <a:alpha val="40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marL="228600" indent="-22860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Top 5 Clubs by Goals: </a:t>
            </a:r>
            <a:r>
              <a:rPr lang="en-US" sz="2200" dirty="0"/>
              <a:t>Barcelona, Bayern Munich, PSG, Real Madrid and Arsenal.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Most Influential Positions: </a:t>
            </a:r>
            <a:r>
              <a:rPr lang="en-US" sz="2200" dirty="0"/>
              <a:t>Defenders lead in player count.</a:t>
            </a:r>
          </a:p>
        </p:txBody>
      </p:sp>
    </p:spTree>
    <p:extLst>
      <p:ext uri="{BB962C8B-B14F-4D97-AF65-F5344CB8AC3E}">
        <p14:creationId xmlns:p14="http://schemas.microsoft.com/office/powerpoint/2010/main" val="2672331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4C329E-A109-F1BC-9DE1-7B42EFEF2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BFD5BF-34DA-8D7A-E37E-A8623ACB9A34}"/>
              </a:ext>
            </a:extLst>
          </p:cNvPr>
          <p:cNvCxnSpPr/>
          <p:nvPr/>
        </p:nvCxnSpPr>
        <p:spPr>
          <a:xfrm>
            <a:off x="9680331" y="6427177"/>
            <a:ext cx="1522223" cy="43082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65F447A-0D8C-7624-13CF-BA6816041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5" t="-294" r="-10956" b="6787"/>
          <a:stretch>
            <a:fillRect/>
          </a:stretch>
        </p:blipFill>
        <p:spPr>
          <a:xfrm>
            <a:off x="9563677" y="4559608"/>
            <a:ext cx="3103225" cy="229839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81E6BE0-1D5E-7DFC-09FA-433A9BBFA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48521"/>
            <a:ext cx="9144000" cy="1011381"/>
          </a:xfrm>
        </p:spPr>
        <p:txBody>
          <a:bodyPr>
            <a:normAutofit/>
          </a:bodyPr>
          <a:lstStyle/>
          <a:p>
            <a:r>
              <a:rPr lang="en-IN" sz="5200" b="1" u="sng" dirty="0">
                <a:solidFill>
                  <a:schemeClr val="bg1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~ THANK YOU ~</a:t>
            </a:r>
            <a:endParaRPr lang="en-IN" sz="5200" b="1" u="sng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0A277-27D7-E8C9-6E6C-B5E4DD5583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677" y="5971309"/>
            <a:ext cx="1638877" cy="10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7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8123C0-EE93-C45E-5435-EF00F383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11D298-1CBF-530B-A606-373BA1456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0" y="5545905"/>
            <a:ext cx="1638877" cy="102377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96FBDA6-0493-2EFD-CA10-383C2AD3B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111"/>
            <a:ext cx="10515600" cy="705950"/>
          </a:xfrm>
          <a:gradFill flip="none" rotWithShape="1">
            <a:gsLst>
              <a:gs pos="0">
                <a:schemeClr val="accent5"/>
              </a:gs>
              <a:gs pos="10000">
                <a:schemeClr val="accent1">
                  <a:tint val="44500"/>
                  <a:satMod val="160000"/>
                </a:schemeClr>
              </a:gs>
              <a:gs pos="47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-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F0C5B4-2114-09AD-10FF-2134277A0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932"/>
            <a:ext cx="10515600" cy="1082876"/>
          </a:xfrm>
          <a:gradFill flip="none" rotWithShape="1">
            <a:gsLst>
              <a:gs pos="0">
                <a:schemeClr val="accent5"/>
              </a:gs>
              <a:gs pos="59000">
                <a:srgbClr val="DFE5F7">
                  <a:alpha val="80000"/>
                </a:srgb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bg1">
                  <a:alpha val="40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</a:t>
            </a:r>
            <a:r>
              <a:rPr lang="en-US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To analyze and visualize key performance metrics of Football Players from Top 5 European Leagues using Power BI.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C066FF49-3432-06DB-E837-8429EB258BE8}"/>
              </a:ext>
            </a:extLst>
          </p:cNvPr>
          <p:cNvSpPr txBox="1">
            <a:spLocks/>
          </p:cNvSpPr>
          <p:nvPr/>
        </p:nvSpPr>
        <p:spPr>
          <a:xfrm>
            <a:off x="838200" y="3076025"/>
            <a:ext cx="10515600" cy="70595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">
                <a:schemeClr val="accent1">
                  <a:tint val="44500"/>
                  <a:satMod val="160000"/>
                </a:schemeClr>
              </a:gs>
              <a:gs pos="47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-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681A2DA4-F686-7E9C-A2C9-CB69A4D8BEE8}"/>
              </a:ext>
            </a:extLst>
          </p:cNvPr>
          <p:cNvSpPr txBox="1">
            <a:spLocks/>
          </p:cNvSpPr>
          <p:nvPr/>
        </p:nvSpPr>
        <p:spPr>
          <a:xfrm>
            <a:off x="838200" y="3866846"/>
            <a:ext cx="10515600" cy="125040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9000">
                <a:srgbClr val="DFE5F7">
                  <a:alpha val="80000"/>
                </a:srgb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bg1">
                  <a:alpha val="40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</a:t>
            </a:r>
            <a:r>
              <a:rPr lang="en-US" sz="2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</a:t>
            </a:r>
            <a:r>
              <a:rPr 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Football clubs, scouts, and analysts require a data-driven insights to evaluate player performance, identify top scorers and understand trends across major European leagues to aid decision-making in recruitment process and match strategies.</a:t>
            </a:r>
            <a:endParaRPr lang="en-I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199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7CE336-5145-6867-5D52-1C43E8F88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76E9F9-2131-6D36-00BD-20EDF8172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17" y="5310377"/>
            <a:ext cx="1638877" cy="1023772"/>
          </a:xfrm>
          <a:prstGeom prst="rect">
            <a:avLst/>
          </a:prstGeom>
        </p:spPr>
      </p:pic>
      <p:sp>
        <p:nvSpPr>
          <p:cNvPr id="11" name="Title 9">
            <a:extLst>
              <a:ext uri="{FF2B5EF4-FFF2-40B4-BE49-F238E27FC236}">
                <a16:creationId xmlns:a16="http://schemas.microsoft.com/office/drawing/2014/main" id="{A3F75229-FCD9-2A8F-DA48-3EDFD2F45631}"/>
              </a:ext>
            </a:extLst>
          </p:cNvPr>
          <p:cNvSpPr txBox="1">
            <a:spLocks/>
          </p:cNvSpPr>
          <p:nvPr/>
        </p:nvSpPr>
        <p:spPr>
          <a:xfrm>
            <a:off x="838200" y="632111"/>
            <a:ext cx="10515600" cy="70595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">
                <a:schemeClr val="accent1">
                  <a:tint val="44500"/>
                  <a:satMod val="160000"/>
                </a:schemeClr>
              </a:gs>
              <a:gs pos="47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571500" indent="-57150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  <a:defRPr sz="32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Dataset Overviews -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DA256231-995E-DE75-3AFE-D55119917219}"/>
              </a:ext>
            </a:extLst>
          </p:cNvPr>
          <p:cNvSpPr txBox="1">
            <a:spLocks/>
          </p:cNvSpPr>
          <p:nvPr/>
        </p:nvSpPr>
        <p:spPr>
          <a:xfrm>
            <a:off x="838200" y="1422932"/>
            <a:ext cx="10515600" cy="4118886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9000">
                <a:srgbClr val="DFE5F7">
                  <a:alpha val="80000"/>
                </a:srgb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bg1">
                  <a:alpha val="40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marL="228600" indent="-22860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Dataset Name: </a:t>
            </a:r>
            <a:r>
              <a:rPr lang="en-US" sz="2200" dirty="0"/>
              <a:t>All Football Players Stats in Top 5 Leagues (2024–25)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Source: </a:t>
            </a:r>
            <a:r>
              <a:rPr lang="en-IN" sz="2200" dirty="0"/>
              <a:t>Kaggle [</a:t>
            </a:r>
            <a:r>
              <a:rPr lang="en-IN" sz="1600" dirty="0">
                <a:hlinkClick r:id="rId6"/>
              </a:rPr>
              <a:t>https://www.kaggle.com/datasets/orkunaktas/all-football-players-stats-in-top-5-leagues-2425</a:t>
            </a:r>
            <a:r>
              <a:rPr lang="en-IN" sz="1600" dirty="0"/>
              <a:t> </a:t>
            </a:r>
            <a:r>
              <a:rPr lang="en-IN" sz="2200" dirty="0"/>
              <a:t>]</a:t>
            </a: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Records Size: </a:t>
            </a:r>
            <a:r>
              <a:rPr lang="en-IN" sz="2200" dirty="0"/>
              <a:t>Rows (2642) &amp; Columns (22)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Total Players: </a:t>
            </a:r>
            <a:r>
              <a:rPr lang="en-IN" sz="2200" dirty="0"/>
              <a:t>2,642   </a:t>
            </a:r>
            <a:r>
              <a:rPr lang="en-IN" sz="2200" b="1" dirty="0"/>
              <a:t>|   Total Nationalities: </a:t>
            </a:r>
            <a:r>
              <a:rPr lang="en-IN" sz="2200" dirty="0"/>
              <a:t>89 Countries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Total Leagues: </a:t>
            </a:r>
            <a:r>
              <a:rPr lang="en-IN" sz="2200" dirty="0"/>
              <a:t>5   </a:t>
            </a:r>
            <a:r>
              <a:rPr lang="en-IN" sz="2200" b="1" dirty="0"/>
              <a:t>|   Total Clubs: </a:t>
            </a:r>
            <a:r>
              <a:rPr lang="en-IN" sz="2200" dirty="0"/>
              <a:t>96 Football Clubs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Total Goals: </a:t>
            </a:r>
            <a:r>
              <a:rPr lang="en-IN" sz="2200" dirty="0"/>
              <a:t>4,589   </a:t>
            </a:r>
            <a:r>
              <a:rPr lang="en-IN" sz="2200" b="1" dirty="0"/>
              <a:t>|   Total Assists: </a:t>
            </a:r>
            <a:r>
              <a:rPr lang="en-IN" sz="2200" dirty="0"/>
              <a:t>3,278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Yellow Cards: </a:t>
            </a:r>
            <a:r>
              <a:rPr lang="en-IN" sz="2200" dirty="0"/>
              <a:t>6,796   </a:t>
            </a:r>
            <a:r>
              <a:rPr lang="en-IN" sz="2200" b="1" dirty="0"/>
              <a:t>|   Red Cards: </a:t>
            </a:r>
            <a:r>
              <a:rPr lang="en-IN" sz="2200" dirty="0"/>
              <a:t>311</a:t>
            </a:r>
          </a:p>
          <a:p>
            <a:pPr marL="0" indent="0">
              <a:lnSpc>
                <a:spcPct val="150000"/>
              </a:lnSpc>
            </a:pPr>
            <a:r>
              <a:rPr lang="en-IN" sz="2200" dirty="0"/>
              <a:t>*Note: Data cleaning and data transformations were done using Power BI tools.</a:t>
            </a:r>
          </a:p>
        </p:txBody>
      </p:sp>
    </p:spTree>
    <p:extLst>
      <p:ext uri="{BB962C8B-B14F-4D97-AF65-F5344CB8AC3E}">
        <p14:creationId xmlns:p14="http://schemas.microsoft.com/office/powerpoint/2010/main" val="3981190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22A66D-23AA-1FFB-661A-4F1BFECCA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36DBAD-3EF9-C5CC-4A05-C328D876E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89" y="5714003"/>
            <a:ext cx="1638877" cy="1023772"/>
          </a:xfrm>
          <a:prstGeom prst="rect">
            <a:avLst/>
          </a:prstGeom>
        </p:spPr>
      </p:pic>
      <p:sp>
        <p:nvSpPr>
          <p:cNvPr id="11" name="Title 9">
            <a:extLst>
              <a:ext uri="{FF2B5EF4-FFF2-40B4-BE49-F238E27FC236}">
                <a16:creationId xmlns:a16="http://schemas.microsoft.com/office/drawing/2014/main" id="{21A2EA69-E8E7-30CB-D19C-41078911F478}"/>
              </a:ext>
            </a:extLst>
          </p:cNvPr>
          <p:cNvSpPr txBox="1">
            <a:spLocks/>
          </p:cNvSpPr>
          <p:nvPr/>
        </p:nvSpPr>
        <p:spPr>
          <a:xfrm>
            <a:off x="838200" y="632111"/>
            <a:ext cx="10515600" cy="70595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">
                <a:schemeClr val="accent1">
                  <a:tint val="44500"/>
                  <a:satMod val="160000"/>
                </a:schemeClr>
              </a:gs>
              <a:gs pos="47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571500" indent="-57150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  <a:defRPr sz="32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Key Global Insights -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0B1791CB-49F7-386F-D5A6-0F37021835A5}"/>
              </a:ext>
            </a:extLst>
          </p:cNvPr>
          <p:cNvSpPr txBox="1">
            <a:spLocks/>
          </p:cNvSpPr>
          <p:nvPr/>
        </p:nvSpPr>
        <p:spPr>
          <a:xfrm>
            <a:off x="838200" y="1422931"/>
            <a:ext cx="10515600" cy="4298995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9000">
                <a:srgbClr val="DFE5F7">
                  <a:alpha val="80000"/>
                </a:srgb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bg1">
                  <a:alpha val="40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marL="228600" indent="-22860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Barcelona (99) </a:t>
            </a:r>
            <a:r>
              <a:rPr lang="en-US" sz="2200" dirty="0"/>
              <a:t>and </a:t>
            </a:r>
            <a:r>
              <a:rPr lang="en-US" sz="2200" b="1" dirty="0"/>
              <a:t>Bayern Munich (96) </a:t>
            </a:r>
            <a:r>
              <a:rPr lang="en-US" sz="2200" dirty="0"/>
              <a:t>scored the most goals.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Top 7 Goal Scorers</a:t>
            </a:r>
            <a:r>
              <a:rPr lang="en-IN" sz="2200" dirty="0"/>
              <a:t>: Kylian Mbappe (31), Salah (29), Lewandowski (27), Kane (26), </a:t>
            </a:r>
            <a:r>
              <a:rPr lang="en-IN" sz="2200" dirty="0" err="1"/>
              <a:t>Retegui</a:t>
            </a:r>
            <a:r>
              <a:rPr lang="en-IN" sz="2200" dirty="0"/>
              <a:t> (25), Isak (23) and Haaland (22) respectively.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Positive correlation found between Expected Goals and Actual Goals.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Top 5 Nations by Players:</a:t>
            </a:r>
            <a:endParaRPr lang="en-IN" sz="2200" b="1" dirty="0"/>
          </a:p>
          <a:p>
            <a:pPr marL="0" indent="0"/>
            <a:r>
              <a:rPr lang="en-IN" sz="2200" dirty="0"/>
              <a:t>	1. Spain (402)</a:t>
            </a:r>
          </a:p>
          <a:p>
            <a:pPr marL="0" indent="0"/>
            <a:r>
              <a:rPr lang="en-IN" sz="2200" dirty="0"/>
              <a:t>	2. France (329)</a:t>
            </a:r>
          </a:p>
          <a:p>
            <a:pPr marL="0" indent="0"/>
            <a:r>
              <a:rPr lang="en-IN" sz="2200" dirty="0"/>
              <a:t>	3. Germany (223)</a:t>
            </a:r>
          </a:p>
          <a:p>
            <a:pPr marL="0" indent="0"/>
            <a:r>
              <a:rPr lang="en-IN" sz="2200" dirty="0"/>
              <a:t>	4. United Kingdom (214)</a:t>
            </a:r>
          </a:p>
          <a:p>
            <a:pPr marL="0" indent="0"/>
            <a:r>
              <a:rPr lang="en-IN" sz="2200" dirty="0"/>
              <a:t>	5. Italy (206)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56846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DD835B-8265-588F-2BA2-7E2829BCA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14002D-2835-24BB-11E0-CA2779C4E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452" y="6016959"/>
            <a:ext cx="1638877" cy="1023772"/>
          </a:xfrm>
          <a:prstGeom prst="rect">
            <a:avLst/>
          </a:prstGeom>
        </p:spPr>
      </p:pic>
      <p:sp>
        <p:nvSpPr>
          <p:cNvPr id="11" name="Title 9">
            <a:extLst>
              <a:ext uri="{FF2B5EF4-FFF2-40B4-BE49-F238E27FC236}">
                <a16:creationId xmlns:a16="http://schemas.microsoft.com/office/drawing/2014/main" id="{C332C332-0577-996C-2500-47F734F94953}"/>
              </a:ext>
            </a:extLst>
          </p:cNvPr>
          <p:cNvSpPr txBox="1">
            <a:spLocks/>
          </p:cNvSpPr>
          <p:nvPr/>
        </p:nvSpPr>
        <p:spPr>
          <a:xfrm>
            <a:off x="838200" y="632111"/>
            <a:ext cx="10515600" cy="70595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">
                <a:schemeClr val="accent1">
                  <a:tint val="44500"/>
                  <a:satMod val="160000"/>
                </a:schemeClr>
              </a:gs>
              <a:gs pos="47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571500" indent="-57150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  <a:defRPr sz="32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Premier League -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C5214627-CF76-AC35-4168-53C29FC49606}"/>
              </a:ext>
            </a:extLst>
          </p:cNvPr>
          <p:cNvSpPr txBox="1">
            <a:spLocks/>
          </p:cNvSpPr>
          <p:nvPr/>
        </p:nvSpPr>
        <p:spPr>
          <a:xfrm>
            <a:off x="838200" y="1422932"/>
            <a:ext cx="10515600" cy="3786378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9000">
                <a:srgbClr val="DFE5F7">
                  <a:alpha val="80000"/>
                </a:srgb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bg1">
                  <a:alpha val="40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marL="228600" indent="-22860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Players: </a:t>
            </a:r>
            <a:r>
              <a:rPr lang="en-US" sz="2200" dirty="0"/>
              <a:t>554   </a:t>
            </a:r>
            <a:r>
              <a:rPr lang="en-US" sz="2200" b="1" dirty="0"/>
              <a:t>|   Clubs: </a:t>
            </a:r>
            <a:r>
              <a:rPr lang="en-US" sz="2200" dirty="0"/>
              <a:t>20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Goals: </a:t>
            </a:r>
            <a:r>
              <a:rPr lang="en-US" sz="2200" dirty="0"/>
              <a:t>1,068   </a:t>
            </a:r>
            <a:r>
              <a:rPr lang="en-US" sz="2200" b="1" dirty="0"/>
              <a:t>|   Assists: </a:t>
            </a:r>
            <a:r>
              <a:rPr lang="en-US" sz="2200" dirty="0"/>
              <a:t>796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Youngest Player: </a:t>
            </a:r>
            <a:r>
              <a:rPr lang="en-US" sz="2200" dirty="0"/>
              <a:t>Harry Howell (15 yrs)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Oldest Player: </a:t>
            </a:r>
            <a:r>
              <a:rPr lang="en-US" sz="2200" dirty="0"/>
              <a:t>Ashley Young (39 yrs)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Top 3 Scorers: </a:t>
            </a:r>
            <a:r>
              <a:rPr lang="en-US" sz="2200" dirty="0"/>
              <a:t>Salah (29), Isak (23), Haaland (22)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Position Distribution: </a:t>
            </a:r>
            <a:r>
              <a:rPr lang="en-US" sz="2200" dirty="0"/>
              <a:t>DF (33.94%), MF (19.86%), FW (15.34%)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FF7A3-28C0-2C26-4B56-3FD95E0541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455" y="632111"/>
            <a:ext cx="824345" cy="70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04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6E8349-6310-3792-D5C1-77BE53C79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2A2BC8-D03C-4A1B-C2D4-CDBC29DCC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17" y="5532050"/>
            <a:ext cx="1638877" cy="1023772"/>
          </a:xfrm>
          <a:prstGeom prst="rect">
            <a:avLst/>
          </a:prstGeom>
        </p:spPr>
      </p:pic>
      <p:sp>
        <p:nvSpPr>
          <p:cNvPr id="11" name="Title 9">
            <a:extLst>
              <a:ext uri="{FF2B5EF4-FFF2-40B4-BE49-F238E27FC236}">
                <a16:creationId xmlns:a16="http://schemas.microsoft.com/office/drawing/2014/main" id="{4AE13A33-4096-BAE5-8271-FCD4AD0E7051}"/>
              </a:ext>
            </a:extLst>
          </p:cNvPr>
          <p:cNvSpPr txBox="1">
            <a:spLocks/>
          </p:cNvSpPr>
          <p:nvPr/>
        </p:nvSpPr>
        <p:spPr>
          <a:xfrm>
            <a:off x="838200" y="632111"/>
            <a:ext cx="10515600" cy="70595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">
                <a:schemeClr val="accent1">
                  <a:tint val="44500"/>
                  <a:satMod val="160000"/>
                </a:schemeClr>
              </a:gs>
              <a:gs pos="47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571500" indent="-57150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  <a:defRPr sz="32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Serie A League -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C3F93BC-DFA0-E162-3B47-5EA5B09BDF4E}"/>
              </a:ext>
            </a:extLst>
          </p:cNvPr>
          <p:cNvSpPr txBox="1">
            <a:spLocks/>
          </p:cNvSpPr>
          <p:nvPr/>
        </p:nvSpPr>
        <p:spPr>
          <a:xfrm>
            <a:off x="838200" y="1422932"/>
            <a:ext cx="10515600" cy="3786378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9000">
                <a:srgbClr val="DFE5F7">
                  <a:alpha val="80000"/>
                </a:srgb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bg1">
                  <a:alpha val="40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marL="228600" indent="-22860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Players</a:t>
            </a:r>
            <a:r>
              <a:rPr lang="en-IN" sz="2200" dirty="0"/>
              <a:t>: 570   |   </a:t>
            </a:r>
            <a:r>
              <a:rPr lang="en-IN" sz="2200" b="1" dirty="0"/>
              <a:t>Clubs</a:t>
            </a:r>
            <a:r>
              <a:rPr lang="en-IN" sz="2200" dirty="0"/>
              <a:t>: 20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Goals</a:t>
            </a:r>
            <a:r>
              <a:rPr lang="en-IN" sz="2200" dirty="0"/>
              <a:t>: 885   |   </a:t>
            </a:r>
            <a:r>
              <a:rPr lang="en-IN" sz="2200" b="1" dirty="0"/>
              <a:t>Assists</a:t>
            </a:r>
            <a:r>
              <a:rPr lang="en-IN" sz="2200" dirty="0"/>
              <a:t>: 616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Youngest Player</a:t>
            </a:r>
            <a:r>
              <a:rPr lang="en-IN" sz="2200" dirty="0"/>
              <a:t>: Francesco Camarda (16 yrs)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Oldest Player</a:t>
            </a:r>
            <a:r>
              <a:rPr lang="en-IN" sz="2200" dirty="0"/>
              <a:t>: Pepe Reina (41 yrs)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Top Scorers</a:t>
            </a:r>
            <a:r>
              <a:rPr lang="en-IN" sz="2200" dirty="0"/>
              <a:t>: </a:t>
            </a:r>
            <a:r>
              <a:rPr lang="en-IN" sz="2200" dirty="0" err="1"/>
              <a:t>Retegui</a:t>
            </a:r>
            <a:r>
              <a:rPr lang="en-IN" sz="2200" dirty="0"/>
              <a:t> (25), Kean (19), </a:t>
            </a:r>
            <a:r>
              <a:rPr lang="en-IN" sz="2200" dirty="0" err="1"/>
              <a:t>Lookman</a:t>
            </a:r>
            <a:r>
              <a:rPr lang="en-IN" sz="2200" dirty="0"/>
              <a:t> (15)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Position Distribution</a:t>
            </a:r>
            <a:r>
              <a:rPr lang="en-IN" sz="2200" dirty="0"/>
              <a:t>: DF (34.04%), MF (23.51%), FW (12.81%)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784DD-9EDB-C004-21C9-1CE7CD383B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145" y="632111"/>
            <a:ext cx="699655" cy="70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10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94257C-569B-11C2-C09B-16010B20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8A2246-A559-5A71-E170-67CE71BC8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487" y="5075582"/>
            <a:ext cx="1638877" cy="1023772"/>
          </a:xfrm>
          <a:prstGeom prst="rect">
            <a:avLst/>
          </a:prstGeom>
        </p:spPr>
      </p:pic>
      <p:sp>
        <p:nvSpPr>
          <p:cNvPr id="11" name="Title 9">
            <a:extLst>
              <a:ext uri="{FF2B5EF4-FFF2-40B4-BE49-F238E27FC236}">
                <a16:creationId xmlns:a16="http://schemas.microsoft.com/office/drawing/2014/main" id="{508E5DD2-54A9-9116-BDB8-91526398FAB6}"/>
              </a:ext>
            </a:extLst>
          </p:cNvPr>
          <p:cNvSpPr txBox="1">
            <a:spLocks/>
          </p:cNvSpPr>
          <p:nvPr/>
        </p:nvSpPr>
        <p:spPr>
          <a:xfrm>
            <a:off x="838200" y="632111"/>
            <a:ext cx="10515600" cy="70595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">
                <a:schemeClr val="accent1">
                  <a:tint val="44500"/>
                  <a:satMod val="160000"/>
                </a:schemeClr>
              </a:gs>
              <a:gs pos="47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571500" indent="-57150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  <a:defRPr sz="32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Bundesliga -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FD72178-5892-79C6-10EA-C37F8C675C58}"/>
              </a:ext>
            </a:extLst>
          </p:cNvPr>
          <p:cNvSpPr txBox="1">
            <a:spLocks/>
          </p:cNvSpPr>
          <p:nvPr/>
        </p:nvSpPr>
        <p:spPr>
          <a:xfrm>
            <a:off x="838200" y="1422932"/>
            <a:ext cx="10515600" cy="3786378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9000">
                <a:srgbClr val="DFE5F7">
                  <a:alpha val="80000"/>
                </a:srgb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bg1">
                  <a:alpha val="40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marL="228600" indent="-22860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Players</a:t>
            </a:r>
            <a:r>
              <a:rPr lang="en-IN" sz="2200" dirty="0"/>
              <a:t>: 451   |   </a:t>
            </a:r>
            <a:r>
              <a:rPr lang="en-IN" sz="2200" b="1" dirty="0"/>
              <a:t>Clubs</a:t>
            </a:r>
            <a:r>
              <a:rPr lang="en-IN" sz="2200" dirty="0"/>
              <a:t>: 18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Goals</a:t>
            </a:r>
            <a:r>
              <a:rPr lang="en-IN" sz="2200" dirty="0"/>
              <a:t>: 897   |   </a:t>
            </a:r>
            <a:r>
              <a:rPr lang="en-IN" sz="2200" b="1" dirty="0"/>
              <a:t>Assists</a:t>
            </a:r>
            <a:r>
              <a:rPr lang="en-IN" sz="2200" dirty="0"/>
              <a:t>: 646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Youngest Player</a:t>
            </a:r>
            <a:r>
              <a:rPr lang="en-IN" sz="2200" dirty="0"/>
              <a:t>: Viggo Gebel (16 yrs)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Oldest Player</a:t>
            </a:r>
            <a:r>
              <a:rPr lang="en-IN" sz="2200" dirty="0"/>
              <a:t>: Manuel Neuer (38 yrs)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Top Scorers</a:t>
            </a:r>
            <a:r>
              <a:rPr lang="en-IN" sz="2200" dirty="0"/>
              <a:t>: Kane (26), Schick (21), Guirassy (21)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Position Distribution</a:t>
            </a:r>
            <a:r>
              <a:rPr lang="en-IN" sz="2200" dirty="0"/>
              <a:t>: DF (30.82%), MF (19.73%), FW/MF (12.86%)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D67902-FB7D-E5BB-651F-7F59D3D1E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855" y="632111"/>
            <a:ext cx="671945" cy="67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27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ABED65-9F13-E9AF-2967-8D3CB266F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7DE955-5882-1802-E66B-82BDA53C4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741" y="6056181"/>
            <a:ext cx="1638877" cy="1023772"/>
          </a:xfrm>
          <a:prstGeom prst="rect">
            <a:avLst/>
          </a:prstGeom>
        </p:spPr>
      </p:pic>
      <p:sp>
        <p:nvSpPr>
          <p:cNvPr id="11" name="Title 9">
            <a:extLst>
              <a:ext uri="{FF2B5EF4-FFF2-40B4-BE49-F238E27FC236}">
                <a16:creationId xmlns:a16="http://schemas.microsoft.com/office/drawing/2014/main" id="{CA21ACDB-1162-B6FC-9C36-9A45B2F75CA5}"/>
              </a:ext>
            </a:extLst>
          </p:cNvPr>
          <p:cNvSpPr txBox="1">
            <a:spLocks/>
          </p:cNvSpPr>
          <p:nvPr/>
        </p:nvSpPr>
        <p:spPr>
          <a:xfrm>
            <a:off x="838200" y="632111"/>
            <a:ext cx="10515600" cy="70595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">
                <a:schemeClr val="accent1">
                  <a:tint val="44500"/>
                  <a:satMod val="160000"/>
                </a:schemeClr>
              </a:gs>
              <a:gs pos="47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571500" indent="-57150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  <a:defRPr sz="32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La Liga -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61FCA53-2D2A-C297-30CB-AE3ED454EFCE}"/>
              </a:ext>
            </a:extLst>
          </p:cNvPr>
          <p:cNvSpPr txBox="1">
            <a:spLocks/>
          </p:cNvSpPr>
          <p:nvPr/>
        </p:nvSpPr>
        <p:spPr>
          <a:xfrm>
            <a:off x="838200" y="1422932"/>
            <a:ext cx="10515600" cy="3786378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9000">
                <a:srgbClr val="DFE5F7">
                  <a:alpha val="80000"/>
                </a:srgb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bg1">
                  <a:alpha val="40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marL="228600" indent="-22860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Players</a:t>
            </a:r>
            <a:r>
              <a:rPr lang="en-IN" sz="2200" dirty="0"/>
              <a:t>: 567   |   </a:t>
            </a:r>
            <a:r>
              <a:rPr lang="en-IN" sz="2200" b="1" dirty="0"/>
              <a:t>Clubs</a:t>
            </a:r>
            <a:r>
              <a:rPr lang="en-IN" sz="2200" dirty="0"/>
              <a:t>: 20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Goals</a:t>
            </a:r>
            <a:r>
              <a:rPr lang="en-IN" sz="2200" dirty="0"/>
              <a:t>: 929   |   </a:t>
            </a:r>
            <a:r>
              <a:rPr lang="en-IN" sz="2200" b="1" dirty="0"/>
              <a:t>Assists</a:t>
            </a:r>
            <a:r>
              <a:rPr lang="en-IN" sz="2200" dirty="0"/>
              <a:t>: 654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Youngest Player</a:t>
            </a:r>
            <a:r>
              <a:rPr lang="en-IN" sz="2200" dirty="0"/>
              <a:t>: David </a:t>
            </a:r>
            <a:r>
              <a:rPr lang="en-IN" sz="2200" dirty="0" err="1"/>
              <a:t>Otorbi</a:t>
            </a:r>
            <a:r>
              <a:rPr lang="en-IN" sz="2200" dirty="0"/>
              <a:t> (16 yrs)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Oldest Player</a:t>
            </a:r>
            <a:r>
              <a:rPr lang="en-IN" sz="2200" dirty="0"/>
              <a:t>: Luka Modric (38 yrs)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Top Scorers</a:t>
            </a:r>
            <a:r>
              <a:rPr lang="en-IN" sz="2200" dirty="0"/>
              <a:t>: Mbappe (31), Lewandowski (27), Budimir (21)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Position Distribution</a:t>
            </a:r>
            <a:r>
              <a:rPr lang="en-IN" sz="2200" dirty="0"/>
              <a:t>: DF (30.16%), MF (20.99%), FW (15.17%)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60CBA-5CD7-12D2-478D-FDB7AB327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21" y="632111"/>
            <a:ext cx="942479" cy="70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9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9D97FA-43AC-FD55-44CF-2FA4F74FA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B48FFE-0A34-9D17-35D8-963927B1D7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432" y="5532050"/>
            <a:ext cx="1638877" cy="1023772"/>
          </a:xfrm>
          <a:prstGeom prst="rect">
            <a:avLst/>
          </a:prstGeom>
        </p:spPr>
      </p:pic>
      <p:sp>
        <p:nvSpPr>
          <p:cNvPr id="11" name="Title 9">
            <a:extLst>
              <a:ext uri="{FF2B5EF4-FFF2-40B4-BE49-F238E27FC236}">
                <a16:creationId xmlns:a16="http://schemas.microsoft.com/office/drawing/2014/main" id="{F3EEF308-722F-8A4A-8F00-6E1FC9042555}"/>
              </a:ext>
            </a:extLst>
          </p:cNvPr>
          <p:cNvSpPr txBox="1">
            <a:spLocks/>
          </p:cNvSpPr>
          <p:nvPr/>
        </p:nvSpPr>
        <p:spPr>
          <a:xfrm>
            <a:off x="838200" y="632111"/>
            <a:ext cx="10515600" cy="70595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">
                <a:schemeClr val="accent1">
                  <a:tint val="44500"/>
                  <a:satMod val="160000"/>
                </a:schemeClr>
              </a:gs>
              <a:gs pos="47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571500" indent="-57150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  <a:defRPr sz="32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Ligue 1 -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A7E23381-9F60-2369-D427-9A13DB6A14D3}"/>
              </a:ext>
            </a:extLst>
          </p:cNvPr>
          <p:cNvSpPr txBox="1">
            <a:spLocks/>
          </p:cNvSpPr>
          <p:nvPr/>
        </p:nvSpPr>
        <p:spPr>
          <a:xfrm>
            <a:off x="838200" y="1422932"/>
            <a:ext cx="10515600" cy="3786378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9000">
                <a:srgbClr val="DFE5F7">
                  <a:alpha val="80000"/>
                </a:srgb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bg1">
                  <a:alpha val="40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marL="228600" indent="-22860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Players</a:t>
            </a:r>
            <a:r>
              <a:rPr lang="en-IN" sz="2200" dirty="0"/>
              <a:t>: 500   |   </a:t>
            </a:r>
            <a:r>
              <a:rPr lang="en-IN" sz="2200" b="1" dirty="0"/>
              <a:t>Clubs</a:t>
            </a:r>
            <a:r>
              <a:rPr lang="en-IN" sz="2200" dirty="0"/>
              <a:t>: 18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Goals</a:t>
            </a:r>
            <a:r>
              <a:rPr lang="en-IN" sz="2200" dirty="0"/>
              <a:t>: 810   |   </a:t>
            </a:r>
            <a:r>
              <a:rPr lang="en-IN" sz="2200" b="1" dirty="0"/>
              <a:t>Assists</a:t>
            </a:r>
            <a:r>
              <a:rPr lang="en-IN" sz="2200" dirty="0"/>
              <a:t>: 566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Youngest Player</a:t>
            </a:r>
            <a:r>
              <a:rPr lang="en-IN" sz="2200" dirty="0"/>
              <a:t>: </a:t>
            </a:r>
            <a:r>
              <a:rPr lang="en-IN" sz="2200" dirty="0" err="1"/>
              <a:t>Djylian</a:t>
            </a:r>
            <a:r>
              <a:rPr lang="en-IN" sz="2200" dirty="0"/>
              <a:t> N'Guessan (15 yrs)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Oldest Player</a:t>
            </a:r>
            <a:r>
              <a:rPr lang="en-IN" sz="2200" dirty="0"/>
              <a:t>: Dante (39 yrs)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Top Scorers</a:t>
            </a:r>
            <a:r>
              <a:rPr lang="en-IN" sz="2200" dirty="0"/>
              <a:t>: Greenwood (21), Dembele (21), </a:t>
            </a:r>
            <a:r>
              <a:rPr lang="en-IN" sz="2200" dirty="0" err="1"/>
              <a:t>Kalimuendo</a:t>
            </a:r>
            <a:r>
              <a:rPr lang="en-IN" sz="2200" dirty="0"/>
              <a:t> (17)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/>
              <a:t>Position Distribution</a:t>
            </a:r>
            <a:r>
              <a:rPr lang="en-IN" sz="2200" dirty="0"/>
              <a:t>: DF (31.2%), MF (18.8%), FW (14%)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10338B-DBD1-F5E4-8083-7B82FCC7C6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850" y="632111"/>
            <a:ext cx="705950" cy="705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38546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695</Words>
  <Application>Microsoft Office PowerPoint</Application>
  <PresentationFormat>Widescreen</PresentationFormat>
  <Paragraphs>67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Wingdings</vt:lpstr>
      <vt:lpstr>Office Theme</vt:lpstr>
      <vt:lpstr>Football Players Stats in Top 5 Leagues Performance Analysis Season 2024/25</vt:lpstr>
      <vt:lpstr>Objective 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AKANKSHA JADHAV</dc:creator>
  <cp:lastModifiedBy>AKANKSHA JADHAV</cp:lastModifiedBy>
  <cp:revision>4</cp:revision>
  <dcterms:created xsi:type="dcterms:W3CDTF">2025-06-11T17:36:48Z</dcterms:created>
  <dcterms:modified xsi:type="dcterms:W3CDTF">2025-06-14T20:03:11Z</dcterms:modified>
</cp:coreProperties>
</file>